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1" r:id="rId7"/>
    <p:sldId id="272" r:id="rId8"/>
    <p:sldId id="259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E892E75-EBE8-4B90-A894-DC971CEB8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E047663-D3E3-4E89-A2A6-16506AE1BF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E09FE67A-C43E-4D0A-90F3-16C0CC648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C84474A-701F-4FEC-A201-FFB2979F9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C52E94B4-B992-4E1D-B261-0D0E6B069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2048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F1AC74C-A078-49CA-A111-8CDAE694E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9EF4EA0-8BB1-4941-BB8E-ABCD9E3B7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C939CBF7-AE18-4592-8770-F3E12876A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994440C0-181E-45AE-A7A2-7AAB8788F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3F14D4F-966F-4F82-9297-427D66AED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2851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AD6DB4C-4827-486C-8D10-F047C8238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DE476D48-95DB-4A36-9483-DF309EF70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3A09473-B2C4-448C-B39A-B0F05E183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A6A534D3-E1DA-4DF3-8236-78AC96560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6DD5B4C5-3790-4C02-8547-42047ED64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7418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461AEDB-0AEF-47FF-BE9C-7CB629336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BBF54B2-06CD-424D-9C26-DC61B2362A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413848F2-246A-43A1-9B34-A68C438EFD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61B7CB50-FB50-4056-9C07-39BBEB217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E491B18-70DC-40CF-9275-9D6A4D8DC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1E05C0AC-71A1-4CB5-8264-A51598F88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5736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4CC1C8F-2355-40BA-968A-8175EB716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0D09E86-F932-401F-8DE6-CAF1EFD14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5760A616-00EA-4C2B-92DA-9F35B67CC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879D8DB8-1C07-421D-9B43-CB17525FE2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023F3DBE-435B-4EEB-A424-11360897E9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BC051680-5675-4CEF-85FC-E5A8F2FA2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090D106D-CEB5-45DC-B4BF-DA8CB194E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5EFA60B6-1CC7-4FC6-A9E6-F809E3D3D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751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C578D6A-F671-41E6-A140-EC1BF12C2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6143B517-A7AE-4426-B71E-71F48EACA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41D824B9-B97C-45F1-B956-18D0BEC90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A27BA944-5546-46C6-B7FC-FF6E4C438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8279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494C11D2-94D2-456F-A2BA-308B70F86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99974233-B690-4066-A833-07EB904F9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E9CC5B30-6677-4BCC-8F22-2A6C139D2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38920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D9FE2B4-55D3-4467-8497-A91F99A5A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E6C257F-2895-4098-B60B-4EDECB058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6607553-BEA7-464D-8C42-A43D0BC58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08AB7F8C-0B55-4AAE-94A1-B94125037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D0038DB0-4E3B-45F0-996E-A3532B1C6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7BD6E39B-27F4-459B-9F3A-06D2943B0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99372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B6DC5C-D884-4EF9-A75D-111AF879C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1B82D3BE-1EF2-4242-9588-6F6702A260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8047A38-076D-46E0-A740-D6617C180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5F605863-DD9C-4ADB-9292-1BAE96D8E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AF9FE487-6BF3-4871-B60E-55AF75EFE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390CBB8F-E0EB-45C7-A992-969DB88CB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4950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A2B2AF6-FEE8-430C-B0CA-2330B7D89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434FD957-6E42-4FC0-AD06-D3D944C0EB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207BB8A8-7E07-4DEC-A45F-1DC351A2D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1110242-60D9-4AF9-9809-C971BDE4B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24575D3-F121-4D9B-9F3C-C9503AE0E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072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88BD9FF3-2606-43BE-B9D9-13DA927132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5C2368AF-4055-4FCB-8570-23F85C7EC2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EA09085-C85B-4CBC-93ED-502A3FF58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F9717F01-094D-4215-AEA6-87048052A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64F759A9-55B0-4038-9691-2F7951F81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943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33288050-A3A0-4FC6-BF91-00AAFB09A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9FF2910-FDC8-4BA7-A763-4E868D6B4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403A007D-3BA9-48B8-8EE7-C019B11021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0692C-0FD1-4A74-9070-36A87AE9D6CC}" type="datetimeFigureOut">
              <a:rPr lang="hu-HU" smtClean="0"/>
              <a:t>2022. 04. 12.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04B6AE5A-9F1E-4148-A64B-6C26BB345F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F089B4F-C19F-4DA1-BC79-46B03926B7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BE837E-28C2-459F-A5C3-4E5905B9DD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4327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3A9FB46-C4BB-407E-B0D4-746CBFFA69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Zsámbéki nagyböjti lepel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1DB4D945-345C-4850-BD1B-7AAC3BE60C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2022. 04. 13.</a:t>
            </a:r>
          </a:p>
        </p:txBody>
      </p:sp>
    </p:spTree>
    <p:extLst>
      <p:ext uri="{BB962C8B-B14F-4D97-AF65-F5344CB8AC3E}">
        <p14:creationId xmlns:p14="http://schemas.microsoft.com/office/powerpoint/2010/main" val="3610527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79A8DA7-F8D7-4BD8-9A93-8C15AE2E0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hu-HU" sz="4400" dirty="0"/>
              <a:t>Jézus megkeresztelkedése</a:t>
            </a:r>
            <a:endParaRPr lang="en-US" sz="44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F255E7E5-781F-4FD0-A7F9-1B237D3868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hu-HU" sz="2400" b="0" i="0" dirty="0">
              <a:solidFill>
                <a:srgbClr val="333333"/>
              </a:solidFill>
              <a:effectLst/>
              <a:latin typeface="Noto Serif" panose="02020600060500020200" pitchFamily="18" charset="0"/>
            </a:endParaRPr>
          </a:p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Történt pedig, hogy az egész nép megkeresztelkedése során Jézus is megkeresztelkedett. Ezután miközben imádkozott, megnyílt az ég, s mint egy galamb leszállt rá a Szentlélek, és hang hallatszott a mennyből: „Te vagy az én szeretett Fiam, benned gyönyörködöm.”</a:t>
            </a:r>
          </a:p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(</a:t>
            </a:r>
            <a:r>
              <a:rPr lang="hu-HU" sz="2400" b="0" i="0" dirty="0" err="1">
                <a:solidFill>
                  <a:srgbClr val="333333"/>
                </a:solidFill>
                <a:effectLst/>
                <a:latin typeface="+mj-lt"/>
              </a:rPr>
              <a:t>Lk</a:t>
            </a:r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 3, 21-22)</a:t>
            </a:r>
            <a:endParaRPr lang="en-US" sz="2000" dirty="0">
              <a:latin typeface="+mj-lt"/>
            </a:endParaRPr>
          </a:p>
        </p:txBody>
      </p:sp>
      <p:pic>
        <p:nvPicPr>
          <p:cNvPr id="6" name="Kép helye 5" descr="A képen fal, beltéri, kő, oltár látható&#10;&#10;Automatikusan generált leírás">
            <a:extLst>
              <a:ext uri="{FF2B5EF4-FFF2-40B4-BE49-F238E27FC236}">
                <a16:creationId xmlns:a16="http://schemas.microsoft.com/office/drawing/2014/main" id="{3D59FC8A-F66A-4DB5-B567-2553F606DA9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8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897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1975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A5DEC4-1C73-4EBD-AFED-DE565E70E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A </a:t>
            </a:r>
            <a:r>
              <a:rPr lang="en-US" sz="4400" dirty="0" err="1"/>
              <a:t>főoltár</a:t>
            </a:r>
            <a:r>
              <a:rPr lang="en-US" sz="4400" dirty="0"/>
              <a:t> a </a:t>
            </a:r>
            <a:r>
              <a:rPr lang="en-US" sz="4400" dirty="0" err="1"/>
              <a:t>szenvedés</a:t>
            </a:r>
            <a:r>
              <a:rPr lang="en-US" sz="4400" dirty="0"/>
              <a:t> </a:t>
            </a:r>
            <a:r>
              <a:rPr lang="en-US" sz="4400" dirty="0" err="1"/>
              <a:t>idején</a:t>
            </a:r>
            <a:endParaRPr lang="en-US" sz="44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E178F15-2BEC-4DD6-876D-1762C18A61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A </a:t>
            </a:r>
            <a:r>
              <a:rPr lang="en-US" sz="2400" dirty="0" err="1">
                <a:latin typeface="+mj-lt"/>
              </a:rPr>
              <a:t>szárnyas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oltárokat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becsukták</a:t>
            </a:r>
            <a:r>
              <a:rPr lang="en-US" sz="2400" dirty="0">
                <a:latin typeface="+mj-lt"/>
              </a:rPr>
              <a:t> a </a:t>
            </a:r>
            <a:r>
              <a:rPr lang="en-US" sz="2400" dirty="0" err="1">
                <a:latin typeface="+mj-lt"/>
              </a:rPr>
              <a:t>középkorban</a:t>
            </a:r>
            <a:r>
              <a:rPr lang="en-US" sz="2400" dirty="0">
                <a:latin typeface="+mj-lt"/>
              </a:rPr>
              <a:t>, a </a:t>
            </a:r>
            <a:r>
              <a:rPr lang="en-US" sz="2400" dirty="0" err="1">
                <a:latin typeface="+mj-lt"/>
              </a:rPr>
              <a:t>szárnyak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külső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oldalán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Jézus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szenvedésének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eseményeit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ábrázolták</a:t>
            </a:r>
            <a:r>
              <a:rPr lang="en-US" sz="2400" dirty="0">
                <a:latin typeface="+mj-lt"/>
              </a:rPr>
              <a:t>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+mj-lt"/>
              </a:rPr>
              <a:t>Később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lepellel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takarták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el</a:t>
            </a:r>
            <a:r>
              <a:rPr lang="en-US" sz="2400" dirty="0">
                <a:latin typeface="+mj-lt"/>
              </a:rPr>
              <a:t> a </a:t>
            </a:r>
            <a:r>
              <a:rPr lang="en-US" sz="2400" dirty="0" err="1">
                <a:latin typeface="+mj-lt"/>
              </a:rPr>
              <a:t>főoltár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képét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ez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vagy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fekete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vagy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lila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lepel</a:t>
            </a:r>
            <a:r>
              <a:rPr lang="en-US" sz="2400" dirty="0">
                <a:latin typeface="+mj-lt"/>
              </a:rPr>
              <a:t> volt, </a:t>
            </a:r>
            <a:r>
              <a:rPr lang="en-US" sz="2400" dirty="0" err="1">
                <a:latin typeface="+mj-lt"/>
              </a:rPr>
              <a:t>esetleg</a:t>
            </a:r>
            <a:r>
              <a:rPr lang="en-US" sz="2400" dirty="0">
                <a:latin typeface="+mj-lt"/>
              </a:rPr>
              <a:t> a </a:t>
            </a:r>
            <a:r>
              <a:rPr lang="en-US" sz="2400" dirty="0" err="1">
                <a:latin typeface="+mj-lt"/>
              </a:rPr>
              <a:t>szenvedés</a:t>
            </a:r>
            <a:r>
              <a:rPr lang="hu-HU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történet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ábrázolásával</a:t>
            </a:r>
            <a:r>
              <a:rPr lang="en-US" sz="2400" dirty="0"/>
              <a:t>.</a:t>
            </a:r>
          </a:p>
        </p:txBody>
      </p:sp>
      <p:pic>
        <p:nvPicPr>
          <p:cNvPr id="6" name="Kép helye 5" descr="A képen szöveg, beltéri, fal látható&#10;&#10;Automatikusan generált leírás">
            <a:extLst>
              <a:ext uri="{FF2B5EF4-FFF2-40B4-BE49-F238E27FC236}">
                <a16:creationId xmlns:a16="http://schemas.microsoft.com/office/drawing/2014/main" id="{6656EDDE-687B-430E-82BD-070B1750394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05" b="3470"/>
          <a:stretch/>
        </p:blipFill>
        <p:spPr>
          <a:xfrm rot="5400000">
            <a:off x="-1111204" y="1111204"/>
            <a:ext cx="6858000" cy="4635591"/>
          </a:xfrm>
          <a:prstGeom prst="rect">
            <a:avLst/>
          </a:prstGeom>
          <a:effectLst/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28A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789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4A25249-2538-4603-A053-05C5034D1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E5B4133-42B4-4EFB-B82F-DE8AF6EFD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" name="Tartalom helye 7" descr="A képen fal, beltéri, kő, oltár látható&#10;&#10;Automatikusan generált leírás">
            <a:extLst>
              <a:ext uri="{FF2B5EF4-FFF2-40B4-BE49-F238E27FC236}">
                <a16:creationId xmlns:a16="http://schemas.microsoft.com/office/drawing/2014/main" id="{C3FEBEA5-62A3-4EAA-AE6F-2087179C5AE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679" y="365125"/>
            <a:ext cx="3874004" cy="5916753"/>
          </a:xfrm>
        </p:spPr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C04700AC-97FB-4BED-85CD-4DEEA1A297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" name="Tartalom helye 9" descr="A képen szöveg, beltéri, fal, bútor látható&#10;&#10;Automatikusan generált leírás">
            <a:extLst>
              <a:ext uri="{FF2B5EF4-FFF2-40B4-BE49-F238E27FC236}">
                <a16:creationId xmlns:a16="http://schemas.microsoft.com/office/drawing/2014/main" id="{1C5176A2-2C14-4DA7-A9F1-C6FF4BEE52B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6190" y="1101054"/>
            <a:ext cx="5755453" cy="4316590"/>
          </a:xfrm>
        </p:spPr>
      </p:pic>
    </p:spTree>
    <p:extLst>
      <p:ext uri="{BB962C8B-B14F-4D97-AF65-F5344CB8AC3E}">
        <p14:creationId xmlns:p14="http://schemas.microsoft.com/office/powerpoint/2010/main" val="1368738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108DAD99-5D7B-4AB9-B8D2-24B6A4329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z="4000" dirty="0"/>
              <a:t>A kereszt letakarása</a:t>
            </a:r>
            <a:endParaRPr lang="en-US" sz="4000" dirty="0"/>
          </a:p>
        </p:txBody>
      </p:sp>
      <p:pic>
        <p:nvPicPr>
          <p:cNvPr id="6" name="Kép helye 5" descr="A képen beltéri, padló, fal, szoba látható&#10;&#10;Automatikusan generált leírás">
            <a:extLst>
              <a:ext uri="{FF2B5EF4-FFF2-40B4-BE49-F238E27FC236}">
                <a16:creationId xmlns:a16="http://schemas.microsoft.com/office/drawing/2014/main" id="{F50AC284-7B7F-472C-A42E-E079F0416CB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4" name="Szöveg helye 3">
            <a:extLst>
              <a:ext uri="{FF2B5EF4-FFF2-40B4-BE49-F238E27FC236}">
                <a16:creationId xmlns:a16="http://schemas.microsoft.com/office/drawing/2014/main" id="{A1C990C7-8EAB-4979-AC07-234B8B37E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43193" y="2418408"/>
            <a:ext cx="2942813" cy="3540265"/>
          </a:xfrm>
        </p:spPr>
        <p:txBody>
          <a:bodyPr vert="horz" lIns="91440" tIns="45720" rIns="91440" bIns="45720" rtlCol="0">
            <a:normAutofit/>
          </a:bodyPr>
          <a:lstStyle/>
          <a:p>
            <a:pPr lvl="1" indent="-228600">
              <a:buFont typeface="Arial" panose="020B0604020202020204" pitchFamily="34" charset="0"/>
              <a:buChar char="•"/>
            </a:pPr>
            <a:endParaRPr lang="hu-HU" sz="2400" dirty="0"/>
          </a:p>
          <a:p>
            <a:pPr lvl="1" indent="-228600">
              <a:buFont typeface="Arial" panose="020B0604020202020204" pitchFamily="34" charset="0"/>
              <a:buChar char="•"/>
            </a:pPr>
            <a:endParaRPr lang="hu-HU" sz="2400" dirty="0"/>
          </a:p>
          <a:p>
            <a:pPr lvl="1" indent="-228600">
              <a:buFont typeface="Arial" panose="020B0604020202020204" pitchFamily="34" charset="0"/>
              <a:buChar char="•"/>
            </a:pPr>
            <a:r>
              <a:rPr lang="hu-HU" sz="2400" dirty="0">
                <a:latin typeface="+mj-lt"/>
              </a:rPr>
              <a:t>Általában a kereszteket letakarják, sokhelyütt a szobrokat is.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811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82119E0D-2A45-4436-8223-46FF58B08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 err="1"/>
              <a:t>Ékköves</a:t>
            </a:r>
            <a:r>
              <a:rPr lang="en-US" sz="4000" dirty="0"/>
              <a:t> </a:t>
            </a:r>
            <a:r>
              <a:rPr lang="en-US" sz="4000" dirty="0" err="1"/>
              <a:t>kereszt</a:t>
            </a:r>
            <a:br>
              <a:rPr lang="hu-HU" sz="4000" dirty="0"/>
            </a:br>
            <a:r>
              <a:rPr lang="hu-HU" sz="4000" dirty="0"/>
              <a:t>C</a:t>
            </a:r>
            <a:r>
              <a:rPr lang="en-US" sz="4000" dirty="0" err="1"/>
              <a:t>rux</a:t>
            </a:r>
            <a:r>
              <a:rPr lang="en-US" sz="4000" dirty="0"/>
              <a:t> </a:t>
            </a:r>
            <a:r>
              <a:rPr lang="hu-HU" sz="4000" dirty="0"/>
              <a:t>G</a:t>
            </a:r>
            <a:r>
              <a:rPr lang="en-US" sz="4000" dirty="0" err="1"/>
              <a:t>emmata</a:t>
            </a:r>
            <a:endParaRPr lang="en-US" sz="40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EBCD5DC9-9682-427F-B19C-6F617C14A2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80" y="2405067"/>
            <a:ext cx="6002110" cy="3729034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csillog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fénylik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villog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tükröződik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drága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ékszer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hu-HU" sz="2000" dirty="0">
                <a:latin typeface="+mj-lt"/>
              </a:rPr>
              <a:t>értékes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hu-HU" sz="20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6" name="Kép helye 5" descr="A képen fal látható&#10;&#10;Automatikusan generált leírás">
            <a:extLst>
              <a:ext uri="{FF2B5EF4-FFF2-40B4-BE49-F238E27FC236}">
                <a16:creationId xmlns:a16="http://schemas.microsoft.com/office/drawing/2014/main" id="{D376B755-2018-43B4-BFA9-E46DD0EA210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9" r="1" b="1"/>
          <a:stretch/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11137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2B01DE3-B404-4BF5-BD2F-AF6A08DB4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hu-HU" sz="4400" dirty="0"/>
              <a:t>Zsámbéki </a:t>
            </a:r>
            <a:r>
              <a:rPr lang="hu-HU" sz="4400" dirty="0" err="1"/>
              <a:t>Crux</a:t>
            </a:r>
            <a:r>
              <a:rPr lang="hu-HU" sz="4400" dirty="0"/>
              <a:t> </a:t>
            </a:r>
            <a:r>
              <a:rPr lang="hu-HU" sz="4400" dirty="0" err="1"/>
              <a:t>Gemmata</a:t>
            </a:r>
            <a:endParaRPr lang="en-US" sz="44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F61C11E4-E9EA-4CAA-990A-3B4D3133E4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hu-HU" sz="2400" dirty="0"/>
          </a:p>
          <a:p>
            <a:pPr indent="-228600">
              <a:buFont typeface="Arial" panose="020B0604020202020204" pitchFamily="34" charset="0"/>
              <a:buChar char="•"/>
            </a:pPr>
            <a:endParaRPr lang="hu-HU" sz="2400" dirty="0"/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hu-HU" sz="2400" dirty="0"/>
              <a:t>„Érettünk vállalt sebhelyek,</a:t>
            </a:r>
          </a:p>
          <a:p>
            <a:pPr indent="-228600" algn="r">
              <a:buFont typeface="Arial" panose="020B0604020202020204" pitchFamily="34" charset="0"/>
              <a:buChar char="•"/>
            </a:pPr>
            <a:r>
              <a:rPr lang="hu-HU" sz="2400" dirty="0"/>
              <a:t>már dicsőségben fénylenek”</a:t>
            </a:r>
            <a:endParaRPr lang="en-US" sz="2400" dirty="0"/>
          </a:p>
        </p:txBody>
      </p:sp>
      <p:pic>
        <p:nvPicPr>
          <p:cNvPr id="6" name="Kép helye 5" descr="A képen fal, beltéri, padló látható&#10;&#10;Automatikusan generált leírás">
            <a:extLst>
              <a:ext uri="{FF2B5EF4-FFF2-40B4-BE49-F238E27FC236}">
                <a16:creationId xmlns:a16="http://schemas.microsoft.com/office/drawing/2014/main" id="{B5D982E7-8EBD-41BB-B938-3A68B6E7700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5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C0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5733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3A200B-0743-40DB-BA83-BA3F9DDBF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 dirty="0"/>
              <a:t>I.N.R.I.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E74BF7B-E359-4216-A617-3722B59CC3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ctr">
              <a:buFont typeface="Arial" panose="020B0604020202020204" pitchFamily="34" charset="0"/>
              <a:buChar char="•"/>
            </a:pPr>
            <a:r>
              <a:rPr lang="en-US" sz="2400" b="1" dirty="0">
                <a:latin typeface="+mj-lt"/>
              </a:rPr>
              <a:t>I</a:t>
            </a:r>
            <a:r>
              <a:rPr lang="en-US" sz="2400" dirty="0">
                <a:latin typeface="+mj-lt"/>
              </a:rPr>
              <a:t>ESUS </a:t>
            </a:r>
            <a:r>
              <a:rPr lang="en-US" sz="2400" b="1" dirty="0">
                <a:latin typeface="+mj-lt"/>
              </a:rPr>
              <a:t>N</a:t>
            </a:r>
            <a:r>
              <a:rPr lang="en-US" sz="2400" dirty="0">
                <a:latin typeface="+mj-lt"/>
              </a:rPr>
              <a:t>AZARENUS </a:t>
            </a:r>
            <a:r>
              <a:rPr lang="en-US" sz="2400" b="1" dirty="0">
                <a:latin typeface="+mj-lt"/>
              </a:rPr>
              <a:t>R</a:t>
            </a:r>
            <a:r>
              <a:rPr lang="en-US" sz="2400" dirty="0">
                <a:latin typeface="+mj-lt"/>
              </a:rPr>
              <a:t>EX</a:t>
            </a:r>
            <a:r>
              <a:rPr lang="en-US" sz="2400" b="1" dirty="0">
                <a:latin typeface="+mj-lt"/>
              </a:rPr>
              <a:t> I</a:t>
            </a:r>
            <a:r>
              <a:rPr lang="en-US" sz="2400" dirty="0">
                <a:latin typeface="+mj-lt"/>
              </a:rPr>
              <a:t>UDAEORUM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400" dirty="0">
              <a:latin typeface="+mj-lt"/>
            </a:endParaRPr>
          </a:p>
          <a:p>
            <a:pPr indent="-2286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JÉZUS NÁZÁRETI KIRÁLY A ZSIDÓKÉ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400" dirty="0">
              <a:latin typeface="+mj-lt"/>
            </a:endParaRPr>
          </a:p>
          <a:p>
            <a:pPr indent="-2286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A NÁZÁRETI JÉZUS, A ZSIDÓK KIRÁLYA</a:t>
            </a:r>
            <a:endParaRPr lang="hu-HU" sz="2400" dirty="0">
              <a:latin typeface="+mj-lt"/>
            </a:endParaRPr>
          </a:p>
          <a:p>
            <a:endParaRPr lang="hu-HU" sz="2400" b="0" i="0" dirty="0">
              <a:solidFill>
                <a:srgbClr val="333333"/>
              </a:solidFill>
              <a:effectLst/>
              <a:latin typeface="+mj-lt"/>
            </a:endParaRPr>
          </a:p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Felirat is volt a feje fölött: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„Ez a zsidók királya.” (</a:t>
            </a:r>
            <a:r>
              <a:rPr lang="hu-HU" sz="2400" b="0" i="0" dirty="0" err="1">
                <a:solidFill>
                  <a:srgbClr val="333333"/>
                </a:solidFill>
                <a:effectLst/>
                <a:latin typeface="+mj-lt"/>
              </a:rPr>
              <a:t>Lk</a:t>
            </a:r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 23, 38)</a:t>
            </a:r>
            <a:endParaRPr lang="en-US" sz="2400" dirty="0">
              <a:latin typeface="+mj-lt"/>
            </a:endParaRPr>
          </a:p>
        </p:txBody>
      </p:sp>
      <p:pic>
        <p:nvPicPr>
          <p:cNvPr id="6" name="Kép helye 5" descr="A képen szöveg látható&#10;&#10;Automatikusan generált leírás">
            <a:extLst>
              <a:ext uri="{FF2B5EF4-FFF2-40B4-BE49-F238E27FC236}">
                <a16:creationId xmlns:a16="http://schemas.microsoft.com/office/drawing/2014/main" id="{0B2719B4-6023-4EA3-AA08-E271835760C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7" b="4937"/>
          <a:stretch/>
        </p:blipFill>
        <p:spPr>
          <a:xfrm rot="5400000">
            <a:off x="-1111204" y="1111204"/>
            <a:ext cx="6858000" cy="4635591"/>
          </a:xfrm>
          <a:prstGeom prst="rect">
            <a:avLst/>
          </a:prstGeom>
          <a:effectLst/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CA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37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A765076-B960-4A09-ADB0-579EB0EBC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3405"/>
            <a:ext cx="10515600" cy="1325563"/>
          </a:xfrm>
        </p:spPr>
        <p:txBody>
          <a:bodyPr>
            <a:normAutofit/>
          </a:bodyPr>
          <a:lstStyle/>
          <a:p>
            <a:r>
              <a:rPr lang="hu-HU" dirty="0" err="1"/>
              <a:t>Vexilla</a:t>
            </a:r>
            <a:r>
              <a:rPr lang="hu-HU" dirty="0"/>
              <a:t> </a:t>
            </a:r>
            <a:r>
              <a:rPr lang="hu-HU" dirty="0" err="1"/>
              <a:t>Regis</a:t>
            </a:r>
            <a:r>
              <a:rPr lang="hu-HU" dirty="0"/>
              <a:t> </a:t>
            </a:r>
            <a:r>
              <a:rPr lang="hu-HU" dirty="0" err="1"/>
              <a:t>prodeunt</a:t>
            </a:r>
            <a:r>
              <a:rPr lang="hu-HU" dirty="0"/>
              <a:t> </a:t>
            </a:r>
            <a:r>
              <a:rPr lang="hu-HU" sz="1300" dirty="0"/>
              <a:t>(</a:t>
            </a:r>
            <a:r>
              <a:rPr lang="hu-HU" sz="1300" b="1" i="0" dirty="0" err="1">
                <a:solidFill>
                  <a:srgbClr val="333230"/>
                </a:solidFill>
                <a:effectLst/>
              </a:rPr>
              <a:t>Venantius</a:t>
            </a:r>
            <a:r>
              <a:rPr lang="hu-HU" sz="1300" b="1" i="0" dirty="0">
                <a:solidFill>
                  <a:srgbClr val="333230"/>
                </a:solidFill>
                <a:effectLst/>
              </a:rPr>
              <a:t> Fortunatus, VI. század, Babits Mihály fordítása, kissé igazítva)</a:t>
            </a:r>
            <a:endParaRPr lang="hu-HU" sz="13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AA253A2-F779-443C-97E2-2F9088FF01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Book Antiqua" panose="02040602050305030304" pitchFamily="18" charset="0"/>
              </a:rPr>
              <a:t>(</a:t>
            </a: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1) Király zászlói lengenek,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villog titkával a kereszt,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rá testben felfeszíttetett,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ki minden testet alkotott.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(2) Szögekkel verve tagjai,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kinyújtva lába és keze: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itt függ a véres áldozat,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ki a megváltás ára volt.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(3) A lándzsa szörnyű vashegye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itten sebezte oldalát,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vérrel és vízzel áradott,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lemosni bűneink sarát.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(4) Betellett Dávid jóslata,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amelyet egykor énekelt,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 err="1">
                <a:solidFill>
                  <a:srgbClr val="333230"/>
                </a:solidFill>
                <a:effectLst/>
                <a:latin typeface="+mj-lt"/>
              </a:rPr>
              <a:t>hirdetvén</a:t>
            </a: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 minden nép között: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“Fáján országol Istenünk!”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(5) Ó fényességes, drága Fa,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király vérével bíboros,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te méltó törzsről származol,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hogy érintsd szentelt tagjait.</a:t>
            </a:r>
          </a:p>
          <a:p>
            <a:endParaRPr lang="hu-HU" dirty="0"/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6198D7DF-33BD-4DCB-87DF-7DA91E6B069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Book Antiqua" panose="02040602050305030304" pitchFamily="18" charset="0"/>
              </a:rPr>
              <a:t>(</a:t>
            </a: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6) Te áldott, kinek ága közt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váltságunk díja lebegett,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te lettél teste mérlege,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s a poklot megrabolta fád.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(7) Szent kérged ont jó illatot,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ízed a nektárt győzi le!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Ezer gyümölccsel boldogan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tapsolnak győztes karjaid!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(8) Üdvözlégy oltár, szent Kereszt,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melyen Ő dicsőn szenvedett,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rajtad az Élet halt halált,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s holtával szerzett életet.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(9)</a:t>
            </a:r>
            <a:r>
              <a:rPr lang="hu-HU" sz="8000" dirty="0">
                <a:solidFill>
                  <a:srgbClr val="333230"/>
                </a:solidFill>
                <a:latin typeface="+mj-lt"/>
              </a:rPr>
              <a:t> </a:t>
            </a: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Ó szent Kereszt, te egy remény,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a szenvedés szent idején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növeld a jókban javaid,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s töröld a bűnös vétkeit!</a:t>
            </a:r>
          </a:p>
          <a:p>
            <a:pPr algn="l"/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(10) </a:t>
            </a:r>
            <a:r>
              <a:rPr lang="hu-HU" sz="8000" b="0" i="0" dirty="0" err="1">
                <a:solidFill>
                  <a:srgbClr val="333230"/>
                </a:solidFill>
                <a:effectLst/>
                <a:latin typeface="+mj-lt"/>
              </a:rPr>
              <a:t>Háromságos</a:t>
            </a: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 nagy Istenünk,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dicsérnek téged mindenek,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kiket megvált a szent Kereszt:</a:t>
            </a:r>
            <a:b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</a:br>
            <a:r>
              <a:rPr lang="hu-HU" sz="8000" b="0" i="0" dirty="0">
                <a:solidFill>
                  <a:srgbClr val="333230"/>
                </a:solidFill>
                <a:effectLst/>
                <a:latin typeface="+mj-lt"/>
              </a:rPr>
              <a:t>vezérelj minket szüntelen. Ámen.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79953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130C98-9261-40B1-ADA5-F79A9CC3C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Vir</a:t>
            </a:r>
            <a:r>
              <a:rPr lang="hu-HU" dirty="0"/>
              <a:t> </a:t>
            </a:r>
            <a:r>
              <a:rPr lang="hu-HU" dirty="0" err="1"/>
              <a:t>dolorum</a:t>
            </a:r>
            <a:endParaRPr lang="hu-HU" dirty="0"/>
          </a:p>
        </p:txBody>
      </p:sp>
      <p:pic>
        <p:nvPicPr>
          <p:cNvPr id="6" name="Kép helye 5">
            <a:extLst>
              <a:ext uri="{FF2B5EF4-FFF2-40B4-BE49-F238E27FC236}">
                <a16:creationId xmlns:a16="http://schemas.microsoft.com/office/drawing/2014/main" id="{63C2B540-2F1B-4D93-873B-4E2C75B5C63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10520"/>
          <a:stretch>
            <a:fillRect/>
          </a:stretch>
        </p:blipFill>
        <p:spPr/>
      </p:pic>
      <p:sp>
        <p:nvSpPr>
          <p:cNvPr id="4" name="Szöveg helye 3">
            <a:extLst>
              <a:ext uri="{FF2B5EF4-FFF2-40B4-BE49-F238E27FC236}">
                <a16:creationId xmlns:a16="http://schemas.microsoft.com/office/drawing/2014/main" id="{A4775723-935E-469E-9B4E-2A104765601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hu-HU" b="0" i="0" dirty="0">
              <a:solidFill>
                <a:srgbClr val="333333"/>
              </a:solidFill>
              <a:effectLst/>
              <a:latin typeface="Helvetica Neue"/>
            </a:endParaRPr>
          </a:p>
          <a:p>
            <a:r>
              <a:rPr lang="hu-HU" sz="3100" b="0" i="0" dirty="0">
                <a:solidFill>
                  <a:srgbClr val="333333"/>
                </a:solidFill>
                <a:effectLst/>
                <a:latin typeface="+mj-lt"/>
              </a:rPr>
              <a:t>Ekkor kijött Jézus, rajta a töviskorona és a bíborköpeny. Pilátus így szólt hozzájuk: – Íme, az ember! (</a:t>
            </a:r>
            <a:r>
              <a:rPr lang="hu-HU" sz="3100" b="0" i="0" dirty="0" err="1">
                <a:solidFill>
                  <a:srgbClr val="333333"/>
                </a:solidFill>
                <a:effectLst/>
                <a:latin typeface="+mj-lt"/>
              </a:rPr>
              <a:t>Jn</a:t>
            </a:r>
            <a:r>
              <a:rPr lang="hu-HU" sz="3100" b="0" i="0" dirty="0">
                <a:solidFill>
                  <a:srgbClr val="333333"/>
                </a:solidFill>
                <a:effectLst/>
                <a:latin typeface="+mj-lt"/>
              </a:rPr>
              <a:t> 19, 5)</a:t>
            </a:r>
          </a:p>
          <a:p>
            <a:endParaRPr lang="hu-HU" sz="3100" b="0" i="0" dirty="0">
              <a:solidFill>
                <a:srgbClr val="333333"/>
              </a:solidFill>
              <a:effectLst/>
              <a:latin typeface="+mj-lt"/>
            </a:endParaRPr>
          </a:p>
          <a:p>
            <a:r>
              <a:rPr lang="hu-HU" sz="3100" b="0" i="0" dirty="0">
                <a:solidFill>
                  <a:srgbClr val="333333"/>
                </a:solidFill>
                <a:effectLst/>
                <a:latin typeface="+mj-lt"/>
              </a:rPr>
              <a:t>Megvetett volt, utolsó az emberek között, a fájdalmak férfia, aki tudta, mi a szenvedés; olyan, aki elől iszonyattal eltakarjuk arcunkat, megvetett, akit bizony nem becsültünk sokra. </a:t>
            </a:r>
            <a:r>
              <a:rPr lang="hu-HU" sz="3100" dirty="0">
                <a:solidFill>
                  <a:srgbClr val="333333"/>
                </a:solidFill>
                <a:latin typeface="+mj-lt"/>
              </a:rPr>
              <a:t>(</a:t>
            </a:r>
            <a:r>
              <a:rPr lang="hu-HU" sz="3100" dirty="0" err="1">
                <a:solidFill>
                  <a:srgbClr val="333333"/>
                </a:solidFill>
                <a:latin typeface="+mj-lt"/>
              </a:rPr>
              <a:t>Iz</a:t>
            </a:r>
            <a:r>
              <a:rPr lang="hu-HU" sz="3100" dirty="0">
                <a:solidFill>
                  <a:srgbClr val="333333"/>
                </a:solidFill>
                <a:latin typeface="+mj-lt"/>
              </a:rPr>
              <a:t> 53, 3)</a:t>
            </a:r>
            <a:endParaRPr lang="hu-HU" sz="31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99849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155F6B7-E2A1-475E-A467-A33BCE3DD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u-HU" sz="4400" dirty="0"/>
              <a:t>A kereszt alatt</a:t>
            </a:r>
            <a:endParaRPr lang="en-US" sz="44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CE305661-0D61-427B-B1F2-073820D8A5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Jézus keresztje alatt ott állt anyja,</a:t>
            </a:r>
          </a:p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anyjának nővére, Mária, aki Kleofás felesége volt</a:t>
            </a:r>
          </a:p>
          <a:p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és Mária Magdolna. (</a:t>
            </a:r>
            <a:r>
              <a:rPr lang="hu-HU" sz="2400" b="0" i="0" dirty="0" err="1">
                <a:solidFill>
                  <a:srgbClr val="333333"/>
                </a:solidFill>
                <a:effectLst/>
                <a:latin typeface="+mj-lt"/>
              </a:rPr>
              <a:t>Jn</a:t>
            </a:r>
            <a:r>
              <a:rPr lang="hu-HU" sz="2400" b="0" i="0" dirty="0">
                <a:solidFill>
                  <a:srgbClr val="333333"/>
                </a:solidFill>
                <a:effectLst/>
                <a:latin typeface="+mj-lt"/>
              </a:rPr>
              <a:t> 19, 25)</a:t>
            </a:r>
            <a:endParaRPr lang="en-US" sz="2400" dirty="0">
              <a:latin typeface="+mj-lt"/>
            </a:endParaRPr>
          </a:p>
        </p:txBody>
      </p:sp>
      <p:pic>
        <p:nvPicPr>
          <p:cNvPr id="6" name="Kép helye 5" descr="A képen szöveg látható&#10;&#10;Automatikusan generált leírás">
            <a:extLst>
              <a:ext uri="{FF2B5EF4-FFF2-40B4-BE49-F238E27FC236}">
                <a16:creationId xmlns:a16="http://schemas.microsoft.com/office/drawing/2014/main" id="{4BD22B0E-2874-43B3-8CF2-EA7ABA35C94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65" b="1510"/>
          <a:stretch/>
        </p:blipFill>
        <p:spPr>
          <a:xfrm rot="5400000">
            <a:off x="-1111204" y="1111204"/>
            <a:ext cx="6858000" cy="4635591"/>
          </a:xfrm>
          <a:prstGeom prst="rect">
            <a:avLst/>
          </a:prstGeom>
          <a:effectLst/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C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5704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C3047A0-FC76-4302-A267-8BF4616B3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D50A803-82E0-4D91-BE2A-F1A2A74C93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" name="Tartalom helye 7" descr="A képen szöveg látható&#10;&#10;Automatikusan generált leírás">
            <a:extLst>
              <a:ext uri="{FF2B5EF4-FFF2-40B4-BE49-F238E27FC236}">
                <a16:creationId xmlns:a16="http://schemas.microsoft.com/office/drawing/2014/main" id="{1FC1C8A1-F0AB-42EC-808C-FFD12C42ABA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407" y="1131095"/>
            <a:ext cx="6127752" cy="4595812"/>
          </a:xfrm>
        </p:spPr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8242A8A6-6E24-406F-9803-C1AF67FAFE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" name="Tartalom helye 9" descr="A képen szöveg, anyag látható&#10;&#10;Automatikusan generált leírás">
            <a:extLst>
              <a:ext uri="{FF2B5EF4-FFF2-40B4-BE49-F238E27FC236}">
                <a16:creationId xmlns:a16="http://schemas.microsoft.com/office/drawing/2014/main" id="{5B4AEE0D-5A56-455F-978C-C364A1A6945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072" y="365125"/>
            <a:ext cx="3770636" cy="6141354"/>
          </a:xfrm>
        </p:spPr>
      </p:pic>
    </p:spTree>
    <p:extLst>
      <p:ext uri="{BB962C8B-B14F-4D97-AF65-F5344CB8AC3E}">
        <p14:creationId xmlns:p14="http://schemas.microsoft.com/office/powerpoint/2010/main" val="1836072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2E62931-8EB4-42BB-BAAB-D8757BE66D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77E76F19-CF34-44BB-A152-E1A9CA6BD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7461" y="728664"/>
            <a:ext cx="4984813" cy="6129336"/>
          </a:xfrm>
          <a:noFill/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5200" dirty="0" err="1"/>
              <a:t>Hétfájdalmú</a:t>
            </a:r>
            <a:r>
              <a:rPr lang="en-US" sz="5200" dirty="0"/>
              <a:t> </a:t>
            </a:r>
            <a:r>
              <a:rPr lang="en-US" sz="5200" dirty="0" err="1"/>
              <a:t>Szűzanya</a:t>
            </a:r>
            <a:br>
              <a:rPr lang="en-US" sz="5200" dirty="0"/>
            </a:br>
            <a:br>
              <a:rPr lang="hu-HU" baseline="30000" dirty="0"/>
            </a:br>
            <a:br>
              <a:rPr lang="hu-HU" baseline="30000" dirty="0"/>
            </a:br>
            <a:br>
              <a:rPr lang="hu-HU" baseline="30000" dirty="0"/>
            </a:br>
            <a:r>
              <a:rPr lang="hu-HU" sz="2400" dirty="0"/>
              <a:t>A te lelkedet is tőr járja majd át. Így lesz nyilvánvalóvá sok szív szándéka.” (</a:t>
            </a:r>
            <a:r>
              <a:rPr lang="hu-HU" sz="2400" dirty="0" err="1"/>
              <a:t>Lk</a:t>
            </a:r>
            <a:r>
              <a:rPr lang="hu-HU" sz="2400" dirty="0"/>
              <a:t> 2, 35)</a:t>
            </a:r>
            <a:br>
              <a:rPr lang="hu-HU" sz="2400" dirty="0"/>
            </a:br>
            <a:br>
              <a:rPr lang="hu-HU" sz="2400" dirty="0"/>
            </a:br>
            <a:r>
              <a:rPr lang="hu-HU" sz="2400" dirty="0"/>
              <a:t>Mária életének 7 eseménye, a késő középkor Mária-tiszteletének témája:</a:t>
            </a:r>
            <a:br>
              <a:rPr lang="hu-HU" sz="2400" dirty="0"/>
            </a:br>
            <a:br>
              <a:rPr lang="hu-HU" sz="2400" dirty="0"/>
            </a:br>
            <a:r>
              <a:rPr lang="hu-HU" sz="2400" dirty="0"/>
              <a:t>1. Jézus körülmetélése,</a:t>
            </a:r>
            <a:br>
              <a:rPr lang="hu-HU" sz="2400" dirty="0"/>
            </a:br>
            <a:r>
              <a:rPr lang="hu-HU" sz="2400" dirty="0"/>
              <a:t>2. menekülés Egyiptomba,</a:t>
            </a:r>
            <a:br>
              <a:rPr lang="hu-HU" sz="2400" dirty="0"/>
            </a:br>
            <a:r>
              <a:rPr lang="hu-HU" sz="2400" dirty="0"/>
              <a:t>3. a 12 éves Jézus keresése,</a:t>
            </a:r>
            <a:br>
              <a:rPr lang="hu-HU" sz="2400" dirty="0"/>
            </a:br>
            <a:r>
              <a:rPr lang="hu-HU" sz="2400" dirty="0"/>
              <a:t>X</a:t>
            </a:r>
            <a:br>
              <a:rPr lang="hu-HU" sz="2400" dirty="0"/>
            </a:br>
            <a:r>
              <a:rPr lang="hu-HU" sz="2400" dirty="0"/>
              <a:t>4. találkozás a kereszthordozó Jézussal,</a:t>
            </a:r>
            <a:br>
              <a:rPr lang="hu-HU" sz="2400" dirty="0"/>
            </a:br>
            <a:r>
              <a:rPr lang="hu-HU" sz="2400" dirty="0"/>
              <a:t>5. megfeszítés, </a:t>
            </a:r>
            <a:br>
              <a:rPr lang="hu-HU" sz="2400" dirty="0"/>
            </a:br>
            <a:r>
              <a:rPr lang="hu-HU" sz="2400" dirty="0"/>
              <a:t>6. levétel a keresztről (</a:t>
            </a:r>
            <a:r>
              <a:rPr lang="hu-HU" sz="2400" dirty="0" err="1"/>
              <a:t>Pietà</a:t>
            </a:r>
            <a:r>
              <a:rPr lang="hu-HU" sz="2400" dirty="0"/>
              <a:t>),</a:t>
            </a:r>
            <a:br>
              <a:rPr lang="hu-HU" sz="2400" dirty="0"/>
            </a:br>
            <a:r>
              <a:rPr lang="hu-HU" sz="2400" dirty="0"/>
              <a:t>7. </a:t>
            </a:r>
            <a:r>
              <a:rPr lang="hu-HU" sz="2400" dirty="0" err="1"/>
              <a:t>sírbatétel</a:t>
            </a:r>
            <a:r>
              <a:rPr lang="hu-HU" sz="2400" dirty="0"/>
              <a:t>.</a:t>
            </a:r>
            <a:br>
              <a:rPr lang="hu-HU" sz="2400" dirty="0"/>
            </a:br>
            <a:endParaRPr lang="en-US" sz="2400" dirty="0"/>
          </a:p>
        </p:txBody>
      </p:sp>
      <p:pic>
        <p:nvPicPr>
          <p:cNvPr id="6" name="Kép helye 5" descr="A képen szöveg, személy látható&#10;&#10;Automatikusan generált leírás">
            <a:extLst>
              <a:ext uri="{FF2B5EF4-FFF2-40B4-BE49-F238E27FC236}">
                <a16:creationId xmlns:a16="http://schemas.microsoft.com/office/drawing/2014/main" id="{461BBFAC-4A69-455C-9729-67C9E783771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31"/>
          <a:stretch/>
        </p:blipFill>
        <p:spPr>
          <a:xfrm>
            <a:off x="1" y="10"/>
            <a:ext cx="6005512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3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D711CDF-F0E3-4E90-B666-8046DA7F9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50194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100"/>
              <a:t>Fájdalmas Anya – Sasvári pieta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C6EDD44-C6CD-40C2-9961-6829AFEA1F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04874" y="1432877"/>
            <a:ext cx="5785585" cy="4795856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r>
              <a:rPr lang="en-US" sz="2400" b="0" i="0" dirty="0">
                <a:effectLst/>
              </a:rPr>
              <a:t>(1) </a:t>
            </a:r>
            <a:r>
              <a:rPr lang="en-US" sz="2400" b="0" i="0" dirty="0" err="1">
                <a:effectLst/>
              </a:rPr>
              <a:t>Áll</a:t>
            </a:r>
            <a:r>
              <a:rPr lang="en-US" sz="2400" b="0" i="0" dirty="0">
                <a:effectLst/>
              </a:rPr>
              <a:t> a </a:t>
            </a:r>
            <a:r>
              <a:rPr lang="en-US" sz="2400" b="0" i="0" dirty="0" err="1">
                <a:effectLst/>
              </a:rPr>
              <a:t>gyötrött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Istenanya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kín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az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arcát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könnybe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vonja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úgy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siratja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Fiát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hu-HU" sz="2400" dirty="0"/>
              <a:t>ú</a:t>
            </a:r>
            <a:r>
              <a:rPr lang="en-US" sz="2400" b="0" i="0" dirty="0" err="1">
                <a:effectLst/>
              </a:rPr>
              <a:t>gy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siratja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Fiát</a:t>
            </a:r>
            <a:r>
              <a:rPr lang="en-US" sz="2400" b="0" i="0" dirty="0">
                <a:effectLst/>
              </a:rPr>
              <a:t>.</a:t>
            </a:r>
          </a:p>
          <a:p>
            <a:r>
              <a:rPr lang="en-US" sz="2400" b="0" i="0" dirty="0">
                <a:effectLst/>
              </a:rPr>
              <a:t>(2) </a:t>
            </a:r>
            <a:r>
              <a:rPr lang="en-US" sz="2400" b="0" i="0" dirty="0" err="1">
                <a:effectLst/>
              </a:rPr>
              <a:t>Gyász</a:t>
            </a:r>
            <a:r>
              <a:rPr lang="en-US" sz="2400" b="0" i="0" dirty="0">
                <a:effectLst/>
              </a:rPr>
              <a:t> a </a:t>
            </a:r>
            <a:r>
              <a:rPr lang="en-US" sz="2400" b="0" i="0" dirty="0" err="1">
                <a:effectLst/>
              </a:rPr>
              <a:t>lelkét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meggyötörte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kín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és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bánat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összetörte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tőrnek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éle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járta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át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tőrnek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éle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járta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át</a:t>
            </a:r>
            <a:r>
              <a:rPr lang="en-US" sz="2400" b="0" i="0" dirty="0">
                <a:effectLst/>
              </a:rPr>
              <a:t>.</a:t>
            </a:r>
          </a:p>
          <a:p>
            <a:r>
              <a:rPr lang="en-US" sz="2400" b="0" i="0" dirty="0">
                <a:effectLst/>
              </a:rPr>
              <a:t>(3) Ó, mi </a:t>
            </a:r>
            <a:r>
              <a:rPr lang="en-US" sz="2400" b="0" i="0" dirty="0" err="1">
                <a:effectLst/>
              </a:rPr>
              <a:t>nagy</a:t>
            </a:r>
            <a:r>
              <a:rPr lang="en-US" sz="2400" b="0" i="0" dirty="0">
                <a:effectLst/>
              </a:rPr>
              <a:t> volt ama </a:t>
            </a:r>
            <a:r>
              <a:rPr lang="en-US" sz="2400" b="0" i="0" dirty="0" err="1">
                <a:effectLst/>
              </a:rPr>
              <a:t>drága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Szűzanya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szomorúsága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egyszülött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magzatán</a:t>
            </a:r>
            <a:r>
              <a:rPr lang="en-US" sz="2400" b="0" i="0" dirty="0">
                <a:effectLst/>
              </a:rPr>
              <a:t>, —.</a:t>
            </a:r>
          </a:p>
          <a:p>
            <a:r>
              <a:rPr lang="en-US" sz="2400" b="0" i="0" dirty="0">
                <a:effectLst/>
              </a:rPr>
              <a:t>(4) </a:t>
            </a:r>
            <a:r>
              <a:rPr lang="en-US" sz="2400" b="0" i="0" dirty="0" err="1">
                <a:effectLst/>
              </a:rPr>
              <a:t>Mennyit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sírt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és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hogy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kesergett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látván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azt</a:t>
            </a:r>
            <a:r>
              <a:rPr lang="en-US" sz="2400" b="0" i="0" dirty="0">
                <a:effectLst/>
              </a:rPr>
              <a:t> a </a:t>
            </a:r>
            <a:r>
              <a:rPr lang="en-US" sz="2400" b="0" i="0" dirty="0" err="1">
                <a:effectLst/>
              </a:rPr>
              <a:t>nagy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keservet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azt</a:t>
            </a:r>
            <a:r>
              <a:rPr lang="en-US" sz="2400" b="0" i="0" dirty="0">
                <a:effectLst/>
              </a:rPr>
              <a:t> a </a:t>
            </a:r>
            <a:r>
              <a:rPr lang="en-US" sz="2400" b="0" i="0" dirty="0" err="1">
                <a:effectLst/>
              </a:rPr>
              <a:t>nagy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kínt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Fián</a:t>
            </a:r>
            <a:r>
              <a:rPr lang="en-US" sz="2400" b="0" i="0" dirty="0">
                <a:effectLst/>
              </a:rPr>
              <a:t>, —.</a:t>
            </a:r>
          </a:p>
          <a:p>
            <a:r>
              <a:rPr lang="en-US" sz="2400" b="0" i="0" dirty="0">
                <a:effectLst/>
              </a:rPr>
              <a:t>(5) Ki ne </a:t>
            </a:r>
            <a:r>
              <a:rPr lang="en-US" sz="2400" b="0" i="0" dirty="0" err="1">
                <a:effectLst/>
              </a:rPr>
              <a:t>sírna</a:t>
            </a:r>
            <a:r>
              <a:rPr lang="en-US" sz="2400" b="0" i="0" dirty="0">
                <a:effectLst/>
              </a:rPr>
              <a:t>, </a:t>
            </a:r>
            <a:r>
              <a:rPr lang="en-US" sz="2400" b="0" i="0" dirty="0" err="1">
                <a:effectLst/>
              </a:rPr>
              <a:t>melyik</a:t>
            </a:r>
            <a:r>
              <a:rPr lang="en-US" sz="2400" b="0" i="0" dirty="0">
                <a:effectLst/>
              </a:rPr>
              <a:t> ember,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hogyha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ennyi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gyötrelemben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látja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lankadozni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őt</a:t>
            </a:r>
            <a:r>
              <a:rPr lang="en-US" sz="2400" b="0" i="0" dirty="0">
                <a:effectLst/>
              </a:rPr>
              <a:t>, —?</a:t>
            </a:r>
          </a:p>
          <a:p>
            <a:r>
              <a:rPr lang="en-US" sz="2400" b="0" i="0" dirty="0">
                <a:effectLst/>
              </a:rPr>
              <a:t>(6) Ki ne </a:t>
            </a:r>
            <a:r>
              <a:rPr lang="en-US" sz="2400" b="0" i="0" dirty="0" err="1">
                <a:effectLst/>
              </a:rPr>
              <a:t>sírna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Máriával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hogyha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látja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Fiával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szenvedni</a:t>
            </a:r>
            <a:r>
              <a:rPr lang="en-US" sz="2400" b="0" i="0" dirty="0">
                <a:effectLst/>
              </a:rPr>
              <a:t> a </a:t>
            </a:r>
            <a:r>
              <a:rPr lang="en-US" sz="2400" b="0" i="0" dirty="0" err="1">
                <a:effectLst/>
              </a:rPr>
              <a:t>szent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szülőt</a:t>
            </a:r>
            <a:r>
              <a:rPr lang="en-US" sz="2400" b="0" i="0" dirty="0">
                <a:effectLst/>
              </a:rPr>
              <a:t>, —?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pic>
        <p:nvPicPr>
          <p:cNvPr id="16" name="Kép helye 15" descr="A képen kültéri, épület látható&#10;&#10;Automatikusan generált leírás">
            <a:extLst>
              <a:ext uri="{FF2B5EF4-FFF2-40B4-BE49-F238E27FC236}">
                <a16:creationId xmlns:a16="http://schemas.microsoft.com/office/drawing/2014/main" id="{56B3415B-0C7F-49E5-8B93-FA2BA372297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1" r="4493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9FA12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2889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0">
            <a:extLst>
              <a:ext uri="{FF2B5EF4-FFF2-40B4-BE49-F238E27FC236}">
                <a16:creationId xmlns:a16="http://schemas.microsoft.com/office/drawing/2014/main" id="{DCD9C319-51C4-4B3F-AEB3-47BB3616FF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594A524-E6B8-4D51-A0A4-ED8B6E82B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1933" y="365125"/>
            <a:ext cx="3952071" cy="513121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z="4400" dirty="0" err="1"/>
              <a:t>Váli</a:t>
            </a:r>
            <a:r>
              <a:rPr lang="hu-HU" sz="4400" dirty="0"/>
              <a:t> Dezső</a:t>
            </a:r>
            <a:br>
              <a:rPr lang="hu-HU" sz="4400" dirty="0"/>
            </a:br>
            <a:br>
              <a:rPr lang="hu-HU" sz="5200" dirty="0"/>
            </a:br>
            <a:r>
              <a:rPr lang="hu-HU" sz="2400" dirty="0" err="1"/>
              <a:t>Pieta</a:t>
            </a:r>
            <a:endParaRPr lang="en-US" sz="2400" dirty="0"/>
          </a:p>
        </p:txBody>
      </p:sp>
      <p:pic>
        <p:nvPicPr>
          <p:cNvPr id="6" name="Kép helye 5" descr="A képen szöveg, könyv látható&#10;&#10;Automatikusan generált leírás">
            <a:extLst>
              <a:ext uri="{FF2B5EF4-FFF2-40B4-BE49-F238E27FC236}">
                <a16:creationId xmlns:a16="http://schemas.microsoft.com/office/drawing/2014/main" id="{864DD23A-357B-4855-983F-BC402E54E19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" r="-1" b="6847"/>
          <a:stretch/>
        </p:blipFill>
        <p:spPr>
          <a:xfrm>
            <a:off x="20" y="10"/>
            <a:ext cx="718857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046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94DB23C-D404-4B61-A333-A26798210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400" dirty="0"/>
              <a:t>Ukrán háború</a:t>
            </a:r>
          </a:p>
        </p:txBody>
      </p:sp>
      <p:pic>
        <p:nvPicPr>
          <p:cNvPr id="6" name="Kép helye 5" descr="A képen személy látható&#10;&#10;Automatikusan generált leírás">
            <a:extLst>
              <a:ext uri="{FF2B5EF4-FFF2-40B4-BE49-F238E27FC236}">
                <a16:creationId xmlns:a16="http://schemas.microsoft.com/office/drawing/2014/main" id="{3F83DF05-4F2A-4B45-A9E6-11E01FC1D47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9" r="4289"/>
          <a:stretch>
            <a:fillRect/>
          </a:stretch>
        </p:blipFill>
        <p:spPr>
          <a:xfrm>
            <a:off x="5180012" y="995363"/>
            <a:ext cx="6172200" cy="4873625"/>
          </a:xfrm>
        </p:spPr>
      </p:pic>
      <p:sp>
        <p:nvSpPr>
          <p:cNvPr id="4" name="Szöveg helye 3">
            <a:extLst>
              <a:ext uri="{FF2B5EF4-FFF2-40B4-BE49-F238E27FC236}">
                <a16:creationId xmlns:a16="http://schemas.microsoft.com/office/drawing/2014/main" id="{A2B24FC1-F94A-4D13-8F48-83991DEB9FE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  <a:p>
            <a:endParaRPr lang="hu-HU" dirty="0"/>
          </a:p>
          <a:p>
            <a:r>
              <a:rPr lang="hu-HU" sz="2400" dirty="0" err="1"/>
              <a:t>Pieta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394653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F87483-22DC-41B3-BFF1-A5DA8B7D6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6"/>
            <a:ext cx="6586491" cy="9544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z="4400" dirty="0"/>
              <a:t>Loyolai Szent Ignác imája</a:t>
            </a:r>
            <a:endParaRPr lang="en-US" sz="4400" dirty="0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FEB4E5F6-5EF1-4C99-9C3C-4958F2824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65431" y="1800520"/>
            <a:ext cx="6586489" cy="4423299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Krisztus lelke, szentelj meg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Krisztus teste, üdvözíts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Krisztus vére, ihless meg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Krisztus oldalából kifolyó víz,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moss tisztára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Krisztus kínszenvedése, erősíts meg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Ó, jóságos Jézus, hallgass meg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Szent sebeidbe rejts el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Ne engedd, hogy elszakadjak tőled!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A gonosz ellenségtől oltalmazz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Halálom óráján hívj magadhoz engem!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Add, hogy eljussak hozzád,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és szentjeiddel dicsérjelek téged,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mindörökkön-örökké.</a:t>
            </a:r>
            <a:br>
              <a:rPr lang="hu-HU" sz="2400" dirty="0">
                <a:latin typeface="+mj-lt"/>
              </a:rPr>
            </a:br>
            <a:r>
              <a:rPr lang="hu-HU" sz="2400" b="0" i="0" dirty="0">
                <a:solidFill>
                  <a:srgbClr val="0A0A0A"/>
                </a:solidFill>
                <a:effectLst/>
                <a:latin typeface="+mj-lt"/>
              </a:rPr>
              <a:t>Ámen.</a:t>
            </a:r>
            <a:endParaRPr lang="en-US" sz="2400" dirty="0">
              <a:latin typeface="+mj-lt"/>
            </a:endParaRPr>
          </a:p>
        </p:txBody>
      </p:sp>
      <p:pic>
        <p:nvPicPr>
          <p:cNvPr id="6" name="Kép helye 5" descr="A képen szöveg, könyv látható&#10;&#10;Automatikusan generált leírás">
            <a:extLst>
              <a:ext uri="{FF2B5EF4-FFF2-40B4-BE49-F238E27FC236}">
                <a16:creationId xmlns:a16="http://schemas.microsoft.com/office/drawing/2014/main" id="{8FF5053E-E852-4E8C-8713-58200549870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75425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915</Words>
  <Application>Microsoft Office PowerPoint</Application>
  <PresentationFormat>Szélesvásznú</PresentationFormat>
  <Paragraphs>69</Paragraphs>
  <Slides>17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17</vt:i4>
      </vt:variant>
    </vt:vector>
  </HeadingPairs>
  <TitlesOfParts>
    <vt:vector size="24" baseType="lpstr">
      <vt:lpstr>Arial</vt:lpstr>
      <vt:lpstr>Book Antiqua</vt:lpstr>
      <vt:lpstr>Calibri</vt:lpstr>
      <vt:lpstr>Calibri Light</vt:lpstr>
      <vt:lpstr>Helvetica Neue</vt:lpstr>
      <vt:lpstr>Noto Serif</vt:lpstr>
      <vt:lpstr>Office-téma</vt:lpstr>
      <vt:lpstr>Zsámbéki nagyböjti lepel</vt:lpstr>
      <vt:lpstr>Jézus megkeresztelkedése</vt:lpstr>
      <vt:lpstr>A főoltár a szenvedés idején</vt:lpstr>
      <vt:lpstr>PowerPoint-bemutató</vt:lpstr>
      <vt:lpstr>A kereszt letakarása</vt:lpstr>
      <vt:lpstr>Ékköves kereszt Crux Gemmata</vt:lpstr>
      <vt:lpstr>Zsámbéki Crux Gemmata</vt:lpstr>
      <vt:lpstr>I.N.R.I.</vt:lpstr>
      <vt:lpstr>Vexilla Regis prodeunt (Venantius Fortunatus, VI. század, Babits Mihály fordítása, kissé igazítva)</vt:lpstr>
      <vt:lpstr>Vir dolorum</vt:lpstr>
      <vt:lpstr>A kereszt alatt</vt:lpstr>
      <vt:lpstr>PowerPoint-bemutató</vt:lpstr>
      <vt:lpstr>Hétfájdalmú Szűzanya    A te lelkedet is tőr járja majd át. Így lesz nyilvánvalóvá sok szív szándéka.” (Lk 2, 35)  Mária életének 7 eseménye, a késő középkor Mária-tiszteletének témája:  1. Jézus körülmetélése, 2. menekülés Egyiptomba, 3. a 12 éves Jézus keresése, X 4. találkozás a kereszthordozó Jézussal, 5. megfeszítés,  6. levétel a keresztről (Pietà), 7. sírbatétel. </vt:lpstr>
      <vt:lpstr>Fájdalmas Anya – Sasvári pieta</vt:lpstr>
      <vt:lpstr>Váli Dezső  Pieta</vt:lpstr>
      <vt:lpstr>Ukrán háború</vt:lpstr>
      <vt:lpstr>Loyolai Szent Ignác imája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Zsámbék nagyböjti lepel</dc:title>
  <dc:creator>Márton Holnapy</dc:creator>
  <cp:lastModifiedBy>Márton Holnapy</cp:lastModifiedBy>
  <cp:revision>34</cp:revision>
  <dcterms:created xsi:type="dcterms:W3CDTF">2022-04-10T14:26:30Z</dcterms:created>
  <dcterms:modified xsi:type="dcterms:W3CDTF">2022-04-13T05:18:14Z</dcterms:modified>
</cp:coreProperties>
</file>